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6" r:id="rId2"/>
    <p:sldId id="280" r:id="rId3"/>
    <p:sldId id="288" r:id="rId4"/>
    <p:sldId id="289" r:id="rId5"/>
    <p:sldId id="290" r:id="rId6"/>
    <p:sldId id="281" r:id="rId7"/>
    <p:sldId id="283" r:id="rId8"/>
    <p:sldId id="282" r:id="rId9"/>
    <p:sldId id="284" r:id="rId10"/>
    <p:sldId id="285" r:id="rId11"/>
    <p:sldId id="287" r:id="rId12"/>
    <p:sldId id="286" r:id="rId13"/>
  </p:sldIdLst>
  <p:sldSz cx="9144000" cy="6858000" type="screen4x3"/>
  <p:notesSz cx="6858000" cy="9144000"/>
  <p:defaultTextStyle>
    <a:defPPr>
      <a:defRPr lang="es-P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s-PA"/>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5BEB2CC2-4AE3-4E9D-8ED4-4999D1BEEF97}" type="datetimeFigureOut">
              <a:rPr lang="es-PA"/>
              <a:pPr>
                <a:defRPr/>
              </a:pPr>
              <a:t>2017-10-25</a:t>
            </a:fld>
            <a:endParaRPr lang="es-PA"/>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PA"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A"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s-PA"/>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BC57655A-B409-409A-943A-ECA325399F20}" type="slidenum">
              <a:rPr lang="es-PA"/>
              <a:pPr>
                <a:defRPr/>
              </a:pPr>
              <a:t>‹Nº›</a:t>
            </a:fld>
            <a:endParaRPr lang="es-PA"/>
          </a:p>
        </p:txBody>
      </p:sp>
    </p:spTree>
    <p:extLst>
      <p:ext uri="{BB962C8B-B14F-4D97-AF65-F5344CB8AC3E}">
        <p14:creationId xmlns:p14="http://schemas.microsoft.com/office/powerpoint/2010/main" val="2437876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pPr>
              <a:defRPr/>
            </a:pPr>
            <a:fld id="{4071742C-4A26-41F1-B9D9-4A9B21016C6E}" type="datetimeFigureOut">
              <a:rPr lang="es-PA" smtClean="0"/>
              <a:pPr>
                <a:defRPr/>
              </a:pPr>
              <a:t>2017-10-25</a:t>
            </a:fld>
            <a:endParaRPr lang="es-PA"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PA"/>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55155471-7BFB-48AD-9AEA-60D9786137B4}" type="slidenum">
              <a:rPr lang="es-PA" smtClean="0"/>
              <a:pPr>
                <a:defRPr/>
              </a:pPr>
              <a:t>‹Nº›</a:t>
            </a:fld>
            <a:endParaRPr lang="es-P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F29E68DE-C682-4962-A965-6EBBB39F6B9D}" type="datetimeFigureOut">
              <a:rPr lang="es-PA" smtClean="0"/>
              <a:pPr>
                <a:defRPr/>
              </a:pPr>
              <a:t>2017-10-25</a:t>
            </a:fld>
            <a:endParaRPr lang="es-PA" dirty="0"/>
          </a:p>
        </p:txBody>
      </p:sp>
      <p:sp>
        <p:nvSpPr>
          <p:cNvPr id="5" name="4 Marcador de pie de página"/>
          <p:cNvSpPr>
            <a:spLocks noGrp="1"/>
          </p:cNvSpPr>
          <p:nvPr>
            <p:ph type="ftr" sz="quarter" idx="11"/>
          </p:nvPr>
        </p:nvSpPr>
        <p:spPr/>
        <p:txBody>
          <a:bodyPr/>
          <a:lstStyle>
            <a:extLst/>
          </a:lstStyle>
          <a:p>
            <a:pPr>
              <a:defRPr/>
            </a:pPr>
            <a:endParaRPr lang="es-PA"/>
          </a:p>
        </p:txBody>
      </p:sp>
      <p:sp>
        <p:nvSpPr>
          <p:cNvPr id="6" name="5 Marcador de número de diapositiva"/>
          <p:cNvSpPr>
            <a:spLocks noGrp="1"/>
          </p:cNvSpPr>
          <p:nvPr>
            <p:ph type="sldNum" sz="quarter" idx="12"/>
          </p:nvPr>
        </p:nvSpPr>
        <p:spPr/>
        <p:txBody>
          <a:bodyPr/>
          <a:lstStyle>
            <a:extLst/>
          </a:lstStyle>
          <a:p>
            <a:pPr>
              <a:defRPr/>
            </a:pPr>
            <a:fld id="{AA0E4EF1-4C2E-4A86-8DA2-5FB94EAC92F3}" type="slidenum">
              <a:rPr lang="es-PA" smtClean="0"/>
              <a:pPr>
                <a:defRPr/>
              </a:pPr>
              <a:t>‹Nº›</a:t>
            </a:fld>
            <a:endParaRPr lang="es-P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F8423036-2310-4559-9A64-408BEA27A74F}" type="datetimeFigureOut">
              <a:rPr lang="es-PA" smtClean="0"/>
              <a:pPr>
                <a:defRPr/>
              </a:pPr>
              <a:t>2017-10-25</a:t>
            </a:fld>
            <a:endParaRPr lang="es-PA" dirty="0"/>
          </a:p>
        </p:txBody>
      </p:sp>
      <p:sp>
        <p:nvSpPr>
          <p:cNvPr id="5" name="4 Marcador de pie de página"/>
          <p:cNvSpPr>
            <a:spLocks noGrp="1"/>
          </p:cNvSpPr>
          <p:nvPr>
            <p:ph type="ftr" sz="quarter" idx="11"/>
          </p:nvPr>
        </p:nvSpPr>
        <p:spPr/>
        <p:txBody>
          <a:bodyPr/>
          <a:lstStyle>
            <a:extLst/>
          </a:lstStyle>
          <a:p>
            <a:pPr>
              <a:defRPr/>
            </a:pPr>
            <a:endParaRPr lang="es-PA"/>
          </a:p>
        </p:txBody>
      </p:sp>
      <p:sp>
        <p:nvSpPr>
          <p:cNvPr id="6" name="5 Marcador de número de diapositiva"/>
          <p:cNvSpPr>
            <a:spLocks noGrp="1"/>
          </p:cNvSpPr>
          <p:nvPr>
            <p:ph type="sldNum" sz="quarter" idx="12"/>
          </p:nvPr>
        </p:nvSpPr>
        <p:spPr/>
        <p:txBody>
          <a:bodyPr/>
          <a:lstStyle>
            <a:extLst/>
          </a:lstStyle>
          <a:p>
            <a:pPr>
              <a:defRPr/>
            </a:pPr>
            <a:fld id="{2E087473-9489-44B2-9000-174AFF8277FB}" type="slidenum">
              <a:rPr lang="es-PA" smtClean="0"/>
              <a:pPr>
                <a:defRPr/>
              </a:pPr>
              <a:t>‹Nº›</a:t>
            </a:fld>
            <a:endParaRPr lang="es-P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F90DBC77-688D-416D-85C0-D4485F4BA41D}" type="datetimeFigureOut">
              <a:rPr lang="es-PA" smtClean="0"/>
              <a:pPr>
                <a:defRPr/>
              </a:pPr>
              <a:t>2017-10-25</a:t>
            </a:fld>
            <a:endParaRPr lang="es-PA" dirty="0"/>
          </a:p>
        </p:txBody>
      </p:sp>
      <p:sp>
        <p:nvSpPr>
          <p:cNvPr id="5" name="4 Marcador de pie de página"/>
          <p:cNvSpPr>
            <a:spLocks noGrp="1"/>
          </p:cNvSpPr>
          <p:nvPr>
            <p:ph type="ftr" sz="quarter" idx="11"/>
          </p:nvPr>
        </p:nvSpPr>
        <p:spPr/>
        <p:txBody>
          <a:bodyPr/>
          <a:lstStyle>
            <a:extLst/>
          </a:lstStyle>
          <a:p>
            <a:pPr>
              <a:defRPr/>
            </a:pPr>
            <a:endParaRPr lang="es-PA"/>
          </a:p>
        </p:txBody>
      </p:sp>
      <p:sp>
        <p:nvSpPr>
          <p:cNvPr id="6" name="5 Marcador de número de diapositiva"/>
          <p:cNvSpPr>
            <a:spLocks noGrp="1"/>
          </p:cNvSpPr>
          <p:nvPr>
            <p:ph type="sldNum" sz="quarter" idx="12"/>
          </p:nvPr>
        </p:nvSpPr>
        <p:spPr/>
        <p:txBody>
          <a:bodyPr/>
          <a:lstStyle>
            <a:extLst/>
          </a:lstStyle>
          <a:p>
            <a:pPr>
              <a:defRPr/>
            </a:pPr>
            <a:fld id="{C17C927B-3556-4C37-8298-E552BEB25F21}" type="slidenum">
              <a:rPr lang="es-PA" smtClean="0"/>
              <a:pPr>
                <a:defRPr/>
              </a:pPr>
              <a:t>‹Nº›</a:t>
            </a:fld>
            <a:endParaRPr lang="es-PA"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pPr>
              <a:defRPr/>
            </a:pPr>
            <a:fld id="{73B07E26-1085-434E-B30A-783CDA0A94A0}" type="datetimeFigureOut">
              <a:rPr lang="es-PA" smtClean="0"/>
              <a:pPr>
                <a:defRPr/>
              </a:pPr>
              <a:t>2017-10-25</a:t>
            </a:fld>
            <a:endParaRPr lang="es-PA" dirty="0"/>
          </a:p>
        </p:txBody>
      </p:sp>
      <p:sp>
        <p:nvSpPr>
          <p:cNvPr id="5" name="4 Marcador de pie de página"/>
          <p:cNvSpPr>
            <a:spLocks noGrp="1"/>
          </p:cNvSpPr>
          <p:nvPr>
            <p:ph type="ftr" sz="quarter" idx="11"/>
          </p:nvPr>
        </p:nvSpPr>
        <p:spPr/>
        <p:txBody>
          <a:bodyPr/>
          <a:lstStyle>
            <a:extLst/>
          </a:lstStyle>
          <a:p>
            <a:pPr>
              <a:defRPr/>
            </a:pPr>
            <a:endParaRPr lang="es-PA"/>
          </a:p>
        </p:txBody>
      </p:sp>
      <p:sp>
        <p:nvSpPr>
          <p:cNvPr id="6" name="5 Marcador de número de diapositiva"/>
          <p:cNvSpPr>
            <a:spLocks noGrp="1"/>
          </p:cNvSpPr>
          <p:nvPr>
            <p:ph type="sldNum" sz="quarter" idx="12"/>
          </p:nvPr>
        </p:nvSpPr>
        <p:spPr/>
        <p:txBody>
          <a:bodyPr/>
          <a:lstStyle>
            <a:extLst/>
          </a:lstStyle>
          <a:p>
            <a:pPr>
              <a:defRPr/>
            </a:pPr>
            <a:fld id="{8F295FF7-81D2-4930-BED8-7BB580BF9C05}" type="slidenum">
              <a:rPr lang="es-PA" smtClean="0"/>
              <a:pPr>
                <a:defRPr/>
              </a:pPr>
              <a:t>‹Nº›</a:t>
            </a:fld>
            <a:endParaRPr lang="es-PA"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44EA3A4C-F6C5-4132-81CE-A8C4CF4659A6}" type="datetimeFigureOut">
              <a:rPr lang="es-PA" smtClean="0"/>
              <a:pPr>
                <a:defRPr/>
              </a:pPr>
              <a:t>2017-10-25</a:t>
            </a:fld>
            <a:endParaRPr lang="es-PA" dirty="0"/>
          </a:p>
        </p:txBody>
      </p:sp>
      <p:sp>
        <p:nvSpPr>
          <p:cNvPr id="6" name="5 Marcador de pie de página"/>
          <p:cNvSpPr>
            <a:spLocks noGrp="1"/>
          </p:cNvSpPr>
          <p:nvPr>
            <p:ph type="ftr" sz="quarter" idx="11"/>
          </p:nvPr>
        </p:nvSpPr>
        <p:spPr/>
        <p:txBody>
          <a:bodyPr/>
          <a:lstStyle>
            <a:extLst/>
          </a:lstStyle>
          <a:p>
            <a:pPr>
              <a:defRPr/>
            </a:pPr>
            <a:endParaRPr lang="es-PA"/>
          </a:p>
        </p:txBody>
      </p:sp>
      <p:sp>
        <p:nvSpPr>
          <p:cNvPr id="7" name="6 Marcador de número de diapositiva"/>
          <p:cNvSpPr>
            <a:spLocks noGrp="1"/>
          </p:cNvSpPr>
          <p:nvPr>
            <p:ph type="sldNum" sz="quarter" idx="12"/>
          </p:nvPr>
        </p:nvSpPr>
        <p:spPr/>
        <p:txBody>
          <a:bodyPr/>
          <a:lstStyle>
            <a:extLst/>
          </a:lstStyle>
          <a:p>
            <a:pPr>
              <a:defRPr/>
            </a:pPr>
            <a:fld id="{1BD832BA-2C95-467A-B63B-D553BC78CD6B}" type="slidenum">
              <a:rPr lang="es-PA" smtClean="0"/>
              <a:pPr>
                <a:defRPr/>
              </a:pPr>
              <a:t>‹Nº›</a:t>
            </a:fld>
            <a:endParaRPr lang="es-PA"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pPr>
              <a:defRPr/>
            </a:pPr>
            <a:fld id="{F640CB25-E904-4E82-80A0-5DFF81192D12}" type="datetimeFigureOut">
              <a:rPr lang="es-PA" smtClean="0"/>
              <a:pPr>
                <a:defRPr/>
              </a:pPr>
              <a:t>2017-10-25</a:t>
            </a:fld>
            <a:endParaRPr lang="es-PA" dirty="0"/>
          </a:p>
        </p:txBody>
      </p:sp>
      <p:sp>
        <p:nvSpPr>
          <p:cNvPr id="8" name="7 Marcador de pie de página"/>
          <p:cNvSpPr>
            <a:spLocks noGrp="1"/>
          </p:cNvSpPr>
          <p:nvPr>
            <p:ph type="ftr" sz="quarter" idx="11"/>
          </p:nvPr>
        </p:nvSpPr>
        <p:spPr/>
        <p:txBody>
          <a:bodyPr/>
          <a:lstStyle>
            <a:extLst/>
          </a:lstStyle>
          <a:p>
            <a:pPr>
              <a:defRPr/>
            </a:pPr>
            <a:endParaRPr lang="es-PA"/>
          </a:p>
        </p:txBody>
      </p:sp>
      <p:sp>
        <p:nvSpPr>
          <p:cNvPr id="9" name="8 Marcador de número de diapositiva"/>
          <p:cNvSpPr>
            <a:spLocks noGrp="1"/>
          </p:cNvSpPr>
          <p:nvPr>
            <p:ph type="sldNum" sz="quarter" idx="12"/>
          </p:nvPr>
        </p:nvSpPr>
        <p:spPr/>
        <p:txBody>
          <a:bodyPr/>
          <a:lstStyle>
            <a:extLst/>
          </a:lstStyle>
          <a:p>
            <a:pPr>
              <a:defRPr/>
            </a:pPr>
            <a:fld id="{F28896A7-5730-4285-AE2F-BE0B700B1838}" type="slidenum">
              <a:rPr lang="es-PA" smtClean="0"/>
              <a:pPr>
                <a:defRPr/>
              </a:pPr>
              <a:t>‹Nº›</a:t>
            </a:fld>
            <a:endParaRPr lang="es-PA"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pPr>
              <a:defRPr/>
            </a:pPr>
            <a:fld id="{6DC74BF5-1D12-4124-9240-54033C4D3918}" type="datetimeFigureOut">
              <a:rPr lang="es-PA" smtClean="0"/>
              <a:pPr>
                <a:defRPr/>
              </a:pPr>
              <a:t>2017-10-25</a:t>
            </a:fld>
            <a:endParaRPr lang="es-PA" dirty="0"/>
          </a:p>
        </p:txBody>
      </p:sp>
      <p:sp>
        <p:nvSpPr>
          <p:cNvPr id="4" name="3 Marcador de pie de página"/>
          <p:cNvSpPr>
            <a:spLocks noGrp="1"/>
          </p:cNvSpPr>
          <p:nvPr>
            <p:ph type="ftr" sz="quarter" idx="11"/>
          </p:nvPr>
        </p:nvSpPr>
        <p:spPr/>
        <p:txBody>
          <a:bodyPr/>
          <a:lstStyle>
            <a:extLst/>
          </a:lstStyle>
          <a:p>
            <a:pPr>
              <a:defRPr/>
            </a:pPr>
            <a:endParaRPr lang="es-PA"/>
          </a:p>
        </p:txBody>
      </p:sp>
      <p:sp>
        <p:nvSpPr>
          <p:cNvPr id="5" name="4 Marcador de número de diapositiva"/>
          <p:cNvSpPr>
            <a:spLocks noGrp="1"/>
          </p:cNvSpPr>
          <p:nvPr>
            <p:ph type="sldNum" sz="quarter" idx="12"/>
          </p:nvPr>
        </p:nvSpPr>
        <p:spPr/>
        <p:txBody>
          <a:bodyPr/>
          <a:lstStyle>
            <a:extLst/>
          </a:lstStyle>
          <a:p>
            <a:pPr>
              <a:defRPr/>
            </a:pPr>
            <a:fld id="{338BC7B9-5E20-4BE1-8197-4339081FFEE9}" type="slidenum">
              <a:rPr lang="es-PA" smtClean="0"/>
              <a:pPr>
                <a:defRPr/>
              </a:pPr>
              <a:t>‹Nº›</a:t>
            </a:fld>
            <a:endParaRPr lang="es-PA"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pPr>
              <a:defRPr/>
            </a:pPr>
            <a:fld id="{E2316113-DA8A-4D5E-BFE3-37773A29D8E1}" type="datetimeFigureOut">
              <a:rPr lang="es-PA" smtClean="0"/>
              <a:pPr>
                <a:defRPr/>
              </a:pPr>
              <a:t>2017-10-25</a:t>
            </a:fld>
            <a:endParaRPr lang="es-PA" dirty="0"/>
          </a:p>
        </p:txBody>
      </p:sp>
      <p:sp>
        <p:nvSpPr>
          <p:cNvPr id="3" name="2 Marcador de pie de página"/>
          <p:cNvSpPr>
            <a:spLocks noGrp="1"/>
          </p:cNvSpPr>
          <p:nvPr>
            <p:ph type="ftr" sz="quarter" idx="11"/>
          </p:nvPr>
        </p:nvSpPr>
        <p:spPr/>
        <p:txBody>
          <a:bodyPr/>
          <a:lstStyle>
            <a:extLst/>
          </a:lstStyle>
          <a:p>
            <a:pPr>
              <a:defRPr/>
            </a:pPr>
            <a:endParaRPr lang="es-PA"/>
          </a:p>
        </p:txBody>
      </p:sp>
      <p:sp>
        <p:nvSpPr>
          <p:cNvPr id="4" name="3 Marcador de número de diapositiva"/>
          <p:cNvSpPr>
            <a:spLocks noGrp="1"/>
          </p:cNvSpPr>
          <p:nvPr>
            <p:ph type="sldNum" sz="quarter" idx="12"/>
          </p:nvPr>
        </p:nvSpPr>
        <p:spPr/>
        <p:txBody>
          <a:bodyPr/>
          <a:lstStyle>
            <a:extLst/>
          </a:lstStyle>
          <a:p>
            <a:pPr>
              <a:defRPr/>
            </a:pPr>
            <a:fld id="{15C5FD21-34A2-42C5-9E71-3190908150AE}" type="slidenum">
              <a:rPr lang="es-PA" smtClean="0"/>
              <a:pPr>
                <a:defRPr/>
              </a:pPr>
              <a:t>‹Nº›</a:t>
            </a:fld>
            <a:endParaRPr lang="es-P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pPr>
              <a:defRPr/>
            </a:pPr>
            <a:fld id="{8BD07BC9-A033-4830-BF2D-EC57D4DF0897}" type="datetimeFigureOut">
              <a:rPr lang="es-PA" smtClean="0"/>
              <a:pPr>
                <a:defRPr/>
              </a:pPr>
              <a:t>2017-10-25</a:t>
            </a:fld>
            <a:endParaRPr lang="es-PA" dirty="0"/>
          </a:p>
        </p:txBody>
      </p:sp>
      <p:sp>
        <p:nvSpPr>
          <p:cNvPr id="6" name="5 Marcador de pie de página"/>
          <p:cNvSpPr>
            <a:spLocks noGrp="1"/>
          </p:cNvSpPr>
          <p:nvPr>
            <p:ph type="ftr" sz="quarter" idx="11"/>
          </p:nvPr>
        </p:nvSpPr>
        <p:spPr/>
        <p:txBody>
          <a:bodyPr/>
          <a:lstStyle>
            <a:extLst/>
          </a:lstStyle>
          <a:p>
            <a:pPr>
              <a:defRPr/>
            </a:pPr>
            <a:endParaRPr lang="es-PA"/>
          </a:p>
        </p:txBody>
      </p:sp>
      <p:sp>
        <p:nvSpPr>
          <p:cNvPr id="7" name="6 Marcador de número de diapositiva"/>
          <p:cNvSpPr>
            <a:spLocks noGrp="1"/>
          </p:cNvSpPr>
          <p:nvPr>
            <p:ph type="sldNum" sz="quarter" idx="12"/>
          </p:nvPr>
        </p:nvSpPr>
        <p:spPr/>
        <p:txBody>
          <a:bodyPr/>
          <a:lstStyle>
            <a:extLst/>
          </a:lstStyle>
          <a:p>
            <a:pPr>
              <a:defRPr/>
            </a:pPr>
            <a:fld id="{93932C35-DE63-46FE-9A38-4B31A80E3B84}" type="slidenum">
              <a:rPr lang="es-PA" smtClean="0"/>
              <a:pPr>
                <a:defRPr/>
              </a:pPr>
              <a:t>‹Nº›</a:t>
            </a:fld>
            <a:endParaRPr lang="es-P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pPr>
              <a:defRPr/>
            </a:pPr>
            <a:fld id="{3FB1F8E9-A6D7-4B3F-88E5-3545A81BFFA9}" type="datetimeFigureOut">
              <a:rPr lang="es-PA" smtClean="0"/>
              <a:pPr>
                <a:defRPr/>
              </a:pPr>
              <a:t>2017-10-25</a:t>
            </a:fld>
            <a:endParaRPr lang="es-PA"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s-PA"/>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pPr>
              <a:defRPr/>
            </a:pPr>
            <a:fld id="{10992199-A5F8-45FB-AADA-BE047C9E77F1}" type="slidenum">
              <a:rPr lang="es-PA" smtClean="0"/>
              <a:pPr>
                <a:defRPr/>
              </a:pPr>
              <a:t>‹Nº›</a:t>
            </a:fld>
            <a:endParaRPr lang="es-PA"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3E159CB4-4064-4506-B03D-0043D1034379}" type="datetimeFigureOut">
              <a:rPr lang="es-PA" smtClean="0"/>
              <a:pPr>
                <a:defRPr/>
              </a:pPr>
              <a:t>2017-10-25</a:t>
            </a:fld>
            <a:endParaRPr lang="es-PA"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PA"/>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4D70CAA-8870-4CD2-95E9-453BAE6C82EB}" type="slidenum">
              <a:rPr lang="es-PA" smtClean="0"/>
              <a:pPr>
                <a:defRPr/>
              </a:pPr>
              <a:t>‹Nº›</a:t>
            </a:fld>
            <a:endParaRPr lang="es-PA"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ctrTitle"/>
          </p:nvPr>
        </p:nvSpPr>
        <p:spPr>
          <a:xfrm>
            <a:off x="685800" y="1628775"/>
            <a:ext cx="7772400" cy="3024188"/>
          </a:xfrm>
        </p:spPr>
        <p:txBody>
          <a:bodyPr/>
          <a:lstStyle/>
          <a:p>
            <a:pPr eaLnBrk="1" hangingPunct="1">
              <a:defRPr/>
            </a:pPr>
            <a:r>
              <a:rPr lang="en-US" b="1" dirty="0" smtClean="0">
                <a:effectLst>
                  <a:outerShdw blurRad="38100" dist="38100" dir="2700000" algn="tl">
                    <a:srgbClr val="000000">
                      <a:alpha val="43137"/>
                    </a:srgbClr>
                  </a:outerShdw>
                </a:effectLst>
              </a:rPr>
              <a:t>Introduction to Emerging </a:t>
            </a:r>
            <a:r>
              <a:rPr lang="en-US" b="1" dirty="0" smtClean="0">
                <a:effectLst>
                  <a:outerShdw blurRad="38100" dist="38100" dir="2700000" algn="tl">
                    <a:srgbClr val="000000">
                      <a:alpha val="43137"/>
                    </a:srgbClr>
                  </a:outerShdw>
                </a:effectLst>
              </a:rPr>
              <a:t>Technologies</a:t>
            </a:r>
            <a:endParaRPr lang="en-US" b="1" baseline="30000" dirty="0" smtClean="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1331640" y="5733256"/>
            <a:ext cx="6400800" cy="935037"/>
          </a:xfrm>
        </p:spPr>
        <p:txBody>
          <a:bodyPr rtlCol="0">
            <a:normAutofit lnSpcReduction="10000"/>
          </a:bodyPr>
          <a:lstStyle/>
          <a:p>
            <a:pPr eaLnBrk="1" fontAlgn="auto" hangingPunct="1">
              <a:spcAft>
                <a:spcPts val="0"/>
              </a:spcAft>
              <a:buFont typeface="Arial" pitchFamily="34" charset="0"/>
              <a:buNone/>
              <a:defRPr/>
            </a:pPr>
            <a:r>
              <a:rPr lang="en-US" dirty="0" smtClean="0">
                <a:effectLst>
                  <a:outerShdw blurRad="38100" dist="38100" dir="2700000" algn="tl">
                    <a:srgbClr val="000000">
                      <a:alpha val="43137"/>
                    </a:srgbClr>
                  </a:outerShdw>
                </a:effectLst>
              </a:rPr>
              <a:t>Raul F. Solis B.</a:t>
            </a:r>
          </a:p>
          <a:p>
            <a:pPr eaLnBrk="1" fontAlgn="auto" hangingPunct="1">
              <a:spcAft>
                <a:spcPts val="0"/>
              </a:spcAft>
              <a:buFont typeface="Arial" pitchFamily="34" charset="0"/>
              <a:buNone/>
              <a:defRPr/>
            </a:pPr>
            <a:r>
              <a:rPr lang="en-US" dirty="0" smtClean="0">
                <a:effectLst>
                  <a:outerShdw blurRad="38100" dist="38100" dir="2700000" algn="tl">
                    <a:srgbClr val="000000">
                      <a:alpha val="43137"/>
                    </a:srgbClr>
                  </a:outerShdw>
                </a:effectLst>
              </a:rPr>
              <a:t>CENAMEP AIP</a:t>
            </a:r>
          </a:p>
        </p:txBody>
      </p:sp>
      <p:sp>
        <p:nvSpPr>
          <p:cNvPr id="4" name="1 Título"/>
          <p:cNvSpPr txBox="1">
            <a:spLocks/>
          </p:cNvSpPr>
          <p:nvPr/>
        </p:nvSpPr>
        <p:spPr bwMode="auto">
          <a:xfrm>
            <a:off x="755650" y="620713"/>
            <a:ext cx="7772400" cy="936625"/>
          </a:xfrm>
          <a:prstGeom prst="rect">
            <a:avLst/>
          </a:prstGeom>
          <a:noFill/>
          <a:ln w="9525">
            <a:noFill/>
            <a:miter lim="800000"/>
            <a:headEnd/>
            <a:tailEnd/>
          </a:ln>
        </p:spPr>
        <p:txBody>
          <a:bodyPr anchor="ctr"/>
          <a:lstStyle/>
          <a:p>
            <a:pPr algn="ctr">
              <a:defRPr/>
            </a:pPr>
            <a:r>
              <a:rPr lang="en-US" sz="4400" b="1" dirty="0">
                <a:effectLst>
                  <a:outerShdw blurRad="38100" dist="38100" dir="2700000" algn="tl">
                    <a:srgbClr val="000000">
                      <a:alpha val="43137"/>
                    </a:srgbClr>
                  </a:outerShdw>
                </a:effectLst>
                <a:latin typeface="+mj-lt"/>
                <a:ea typeface="+mj-ea"/>
                <a:cs typeface="+mj-cs"/>
              </a:rPr>
              <a:t>Time and frequency Workshop</a:t>
            </a:r>
            <a:endParaRPr lang="en-US" sz="4400" b="1" baseline="30000" dirty="0">
              <a:effectLst>
                <a:outerShdw blurRad="38100" dist="38100" dir="2700000" algn="tl">
                  <a:srgbClr val="000000">
                    <a:alpha val="43137"/>
                  </a:srgbClr>
                </a:outerShdw>
              </a:effectLst>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2 Marcador de contenido"/>
          <p:cNvSpPr>
            <a:spLocks noGrp="1"/>
          </p:cNvSpPr>
          <p:nvPr>
            <p:ph idx="1"/>
          </p:nvPr>
        </p:nvSpPr>
        <p:spPr>
          <a:xfrm>
            <a:off x="457200" y="1600200"/>
            <a:ext cx="8229600" cy="4205288"/>
          </a:xfrm>
        </p:spPr>
        <p:txBody>
          <a:bodyPr>
            <a:noAutofit/>
          </a:bodyPr>
          <a:lstStyle/>
          <a:p>
            <a:r>
              <a:rPr lang="en-US" altLang="en-US" sz="2800" dirty="0" smtClean="0"/>
              <a:t>SIM wants that the all working group works in:</a:t>
            </a:r>
          </a:p>
          <a:p>
            <a:pPr lvl="1"/>
            <a:r>
              <a:rPr lang="en-US" altLang="en-US" sz="2800" dirty="0" smtClean="0"/>
              <a:t>Increase the technical capabilities of SIM NMIs: develop of programs that include schools, courses, workshops and internships.</a:t>
            </a:r>
          </a:p>
          <a:p>
            <a:pPr lvl="1"/>
            <a:r>
              <a:rPr lang="en-US" altLang="en-US" sz="2800" dirty="0" smtClean="0"/>
              <a:t>Support </a:t>
            </a:r>
            <a:r>
              <a:rPr lang="en-US" altLang="en-US" sz="2800" dirty="0"/>
              <a:t>the implementation of the redefinition of the SI in the region:  support the implementation of the redefinition </a:t>
            </a:r>
            <a:r>
              <a:rPr lang="en-US" altLang="en-US" sz="2800" dirty="0" smtClean="0"/>
              <a:t>of the </a:t>
            </a:r>
            <a:r>
              <a:rPr lang="en-US" altLang="en-US" sz="2800" dirty="0"/>
              <a:t>SI in the region. This will include, dissemination, </a:t>
            </a:r>
            <a:r>
              <a:rPr lang="en-US" altLang="en-US" sz="2800" dirty="0" smtClean="0"/>
              <a:t>workshops and </a:t>
            </a:r>
            <a:r>
              <a:rPr lang="en-US" altLang="en-US" sz="2800" dirty="0"/>
              <a:t>traceability strategy.</a:t>
            </a:r>
          </a:p>
        </p:txBody>
      </p:sp>
      <p:sp>
        <p:nvSpPr>
          <p:cNvPr id="14338" name="1 Título"/>
          <p:cNvSpPr>
            <a:spLocks noGrp="1"/>
          </p:cNvSpPr>
          <p:nvPr>
            <p:ph type="title"/>
          </p:nvPr>
        </p:nvSpPr>
        <p:spPr/>
        <p:txBody>
          <a:bodyPr>
            <a:normAutofit fontScale="90000"/>
          </a:bodyPr>
          <a:lstStyle/>
          <a:p>
            <a:pPr>
              <a:defRPr/>
            </a:pPr>
            <a:r>
              <a:rPr lang="en-US" dirty="0" smtClean="0">
                <a:effectLst>
                  <a:outerShdw blurRad="38100" dist="38100" dir="2700000" algn="tl">
                    <a:srgbClr val="000000">
                      <a:alpha val="43137"/>
                    </a:srgbClr>
                  </a:outerShdw>
                </a:effectLst>
              </a:rPr>
              <a:t>What SIM want from our working group</a:t>
            </a: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727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2 Marcador de contenido"/>
          <p:cNvSpPr>
            <a:spLocks noGrp="1"/>
          </p:cNvSpPr>
          <p:nvPr>
            <p:ph idx="1"/>
          </p:nvPr>
        </p:nvSpPr>
        <p:spPr>
          <a:xfrm>
            <a:off x="457200" y="1600200"/>
            <a:ext cx="8229600" cy="4205288"/>
          </a:xfrm>
        </p:spPr>
        <p:txBody>
          <a:bodyPr>
            <a:noAutofit/>
          </a:bodyPr>
          <a:lstStyle/>
          <a:p>
            <a:r>
              <a:rPr lang="en-US" altLang="en-US" sz="2800" dirty="0" smtClean="0"/>
              <a:t>As a MWG on Time and Frequency, we must:</a:t>
            </a:r>
          </a:p>
          <a:p>
            <a:pPr lvl="1"/>
            <a:r>
              <a:rPr lang="en-US" altLang="en-US" sz="2800" dirty="0" smtClean="0"/>
              <a:t>Develop a plan for the next 3 years to ensure that we can prepare our region to deal with the metrological needs of this new technologies.</a:t>
            </a:r>
          </a:p>
          <a:p>
            <a:pPr lvl="1"/>
            <a:r>
              <a:rPr lang="en-US" altLang="en-US" sz="2800" dirty="0" smtClean="0"/>
              <a:t>Collaborate with the others MWG of SIM to create solutions to solve their time synchronization or frequency stability problems in their metrology.</a:t>
            </a:r>
          </a:p>
          <a:p>
            <a:pPr lvl="1"/>
            <a:endParaRPr lang="en-US" altLang="en-US" sz="2400" dirty="0" smtClean="0"/>
          </a:p>
        </p:txBody>
      </p:sp>
      <p:sp>
        <p:nvSpPr>
          <p:cNvPr id="14338" name="1 Título"/>
          <p:cNvSpPr>
            <a:spLocks noGrp="1"/>
          </p:cNvSpPr>
          <p:nvPr>
            <p:ph type="title"/>
          </p:nvPr>
        </p:nvSpPr>
        <p:spPr/>
        <p:txBody>
          <a:bodyPr>
            <a:normAutofit fontScale="90000"/>
          </a:bodyPr>
          <a:lstStyle/>
          <a:p>
            <a:pPr>
              <a:defRPr/>
            </a:pPr>
            <a:r>
              <a:rPr lang="en-US" dirty="0" smtClean="0">
                <a:effectLst>
                  <a:outerShdw blurRad="38100" dist="38100" dir="2700000" algn="tl">
                    <a:srgbClr val="000000">
                      <a:alpha val="43137"/>
                    </a:srgbClr>
                  </a:outerShdw>
                </a:effectLst>
              </a:rPr>
              <a:t>What SIM want from our working group</a:t>
            </a: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5641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Título"/>
          <p:cNvSpPr>
            <a:spLocks noGrp="1"/>
          </p:cNvSpPr>
          <p:nvPr>
            <p:ph type="title"/>
          </p:nvPr>
        </p:nvSpPr>
        <p:spPr>
          <a:xfrm>
            <a:off x="539750" y="1989138"/>
            <a:ext cx="8229600" cy="2006600"/>
          </a:xfrm>
        </p:spPr>
        <p:txBody>
          <a:bodyPr/>
          <a:lstStyle/>
          <a:p>
            <a:pPr>
              <a:defRPr/>
            </a:pPr>
            <a:r>
              <a:rPr lang="en-US" sz="8000" b="1" dirty="0" smtClean="0">
                <a:effectLst>
                  <a:outerShdw blurRad="38100" dist="38100" dir="2700000" algn="tl">
                    <a:srgbClr val="000000">
                      <a:alpha val="43137"/>
                    </a:srgbClr>
                  </a:outerShdw>
                </a:effectLst>
              </a:rPr>
              <a:t>Thanks</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rsolis@cenamep.org.pa</a:t>
            </a:r>
          </a:p>
        </p:txBody>
      </p:sp>
    </p:spTree>
    <p:extLst>
      <p:ext uri="{BB962C8B-B14F-4D97-AF65-F5344CB8AC3E}">
        <p14:creationId xmlns:p14="http://schemas.microsoft.com/office/powerpoint/2010/main" val="2335381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2 Marcador de contenido"/>
          <p:cNvSpPr>
            <a:spLocks noGrp="1"/>
          </p:cNvSpPr>
          <p:nvPr>
            <p:ph idx="1"/>
          </p:nvPr>
        </p:nvSpPr>
        <p:spPr>
          <a:xfrm>
            <a:off x="457200" y="1600200"/>
            <a:ext cx="8229600" cy="4205288"/>
          </a:xfrm>
        </p:spPr>
        <p:txBody>
          <a:bodyPr>
            <a:noAutofit/>
          </a:bodyPr>
          <a:lstStyle/>
          <a:p>
            <a:r>
              <a:rPr lang="en-US" altLang="en-US" sz="2800" dirty="0" smtClean="0"/>
              <a:t>What is an “Emerging Technology”?</a:t>
            </a:r>
            <a:endParaRPr lang="en-US" altLang="en-US" sz="2800" dirty="0" smtClean="0"/>
          </a:p>
          <a:p>
            <a:pPr lvl="1"/>
            <a:r>
              <a:rPr lang="en-US" altLang="en-US" sz="2800" dirty="0" smtClean="0"/>
              <a:t>Is a kind of technology that disrupt and change the status quo of the socio-economics domains.</a:t>
            </a:r>
          </a:p>
          <a:p>
            <a:pPr marL="109728" indent="0">
              <a:buNone/>
            </a:pPr>
            <a:endParaRPr lang="en-US" altLang="en-US" sz="2800" dirty="0" smtClean="0"/>
          </a:p>
          <a:p>
            <a:r>
              <a:rPr lang="en-US" altLang="en-US" sz="2800" dirty="0" smtClean="0"/>
              <a:t>Examples of emerging technologies:</a:t>
            </a:r>
          </a:p>
          <a:p>
            <a:pPr lvl="1"/>
            <a:r>
              <a:rPr lang="en-US" altLang="en-US" sz="2800" dirty="0" smtClean="0"/>
              <a:t>Smart cities and Smart grids.</a:t>
            </a:r>
          </a:p>
          <a:p>
            <a:pPr lvl="1"/>
            <a:r>
              <a:rPr lang="en-US" altLang="en-US" sz="2800" dirty="0" smtClean="0"/>
              <a:t>Precision agriculture.</a:t>
            </a:r>
          </a:p>
          <a:p>
            <a:pPr lvl="1"/>
            <a:r>
              <a:rPr lang="en-US" altLang="en-US" sz="2800" dirty="0" smtClean="0"/>
              <a:t>Information technology.</a:t>
            </a:r>
          </a:p>
          <a:p>
            <a:pPr lvl="1"/>
            <a:r>
              <a:rPr lang="en-US" altLang="en-US" sz="2800" dirty="0" smtClean="0"/>
              <a:t>5G Cellular communication.</a:t>
            </a:r>
          </a:p>
          <a:p>
            <a:pPr lvl="1"/>
            <a:r>
              <a:rPr lang="en-US" altLang="en-US" sz="2800" dirty="0" smtClean="0"/>
              <a:t>“Big Data”, etc.</a:t>
            </a:r>
            <a:endParaRPr lang="en-US" altLang="en-US" sz="2800" dirty="0" smtClean="0"/>
          </a:p>
        </p:txBody>
      </p:sp>
      <p:sp>
        <p:nvSpPr>
          <p:cNvPr id="14338" name="1 Título"/>
          <p:cNvSpPr>
            <a:spLocks noGrp="1"/>
          </p:cNvSpPr>
          <p:nvPr>
            <p:ph type="title"/>
          </p:nvPr>
        </p:nvSpPr>
        <p:spPr/>
        <p:txBody>
          <a:bodyPr/>
          <a:lstStyle/>
          <a:p>
            <a:pPr>
              <a:defRPr/>
            </a:pPr>
            <a:r>
              <a:rPr lang="en-US" dirty="0" smtClean="0">
                <a:effectLst>
                  <a:outerShdw blurRad="38100" dist="38100" dir="2700000" algn="tl">
                    <a:srgbClr val="000000">
                      <a:alpha val="43137"/>
                    </a:srgbClr>
                  </a:outerShdw>
                </a:effectLst>
              </a:rPr>
              <a:t>Again, the World is changing</a:t>
            </a:r>
            <a:endParaRPr lang="en-US"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2 Marcador de contenido"/>
          <p:cNvSpPr>
            <a:spLocks noGrp="1"/>
          </p:cNvSpPr>
          <p:nvPr>
            <p:ph idx="1"/>
          </p:nvPr>
        </p:nvSpPr>
        <p:spPr>
          <a:xfrm>
            <a:off x="457200" y="1600200"/>
            <a:ext cx="8229600" cy="4205288"/>
          </a:xfrm>
        </p:spPr>
        <p:txBody>
          <a:bodyPr>
            <a:noAutofit/>
          </a:bodyPr>
          <a:lstStyle/>
          <a:p>
            <a:r>
              <a:rPr lang="en-US" altLang="en-US" sz="2800" dirty="0" smtClean="0"/>
              <a:t>The objective of Smart Grids is to predict the demand of energy from different sector in a city, and redirect the power from sectors that don’t need more energy.</a:t>
            </a:r>
          </a:p>
          <a:p>
            <a:r>
              <a:rPr lang="en-US" altLang="en-US" sz="2800" dirty="0" smtClean="0"/>
              <a:t>They based their prediction on algorithms that are fed by a sensor network that monitoring in real time the energy demand in a sector.</a:t>
            </a:r>
            <a:endParaRPr lang="en-US" altLang="en-US" sz="2800" dirty="0" smtClean="0"/>
          </a:p>
        </p:txBody>
      </p:sp>
      <p:sp>
        <p:nvSpPr>
          <p:cNvPr id="14338" name="1 Título"/>
          <p:cNvSpPr>
            <a:spLocks noGrp="1"/>
          </p:cNvSpPr>
          <p:nvPr>
            <p:ph type="title"/>
          </p:nvPr>
        </p:nvSpPr>
        <p:spPr/>
        <p:txBody>
          <a:bodyPr/>
          <a:lstStyle/>
          <a:p>
            <a:pPr>
              <a:defRPr/>
            </a:pPr>
            <a:r>
              <a:rPr lang="en-US" dirty="0" smtClean="0">
                <a:effectLst>
                  <a:outerShdw blurRad="38100" dist="38100" dir="2700000" algn="tl">
                    <a:srgbClr val="000000">
                      <a:alpha val="43137"/>
                    </a:srgbClr>
                  </a:outerShdw>
                </a:effectLst>
              </a:rPr>
              <a:t>Again, the World is changing</a:t>
            </a: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75109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2 Marcador de contenido"/>
          <p:cNvSpPr>
            <a:spLocks noGrp="1"/>
          </p:cNvSpPr>
          <p:nvPr>
            <p:ph idx="1"/>
          </p:nvPr>
        </p:nvSpPr>
        <p:spPr>
          <a:xfrm>
            <a:off x="457200" y="1600200"/>
            <a:ext cx="8229600" cy="4205288"/>
          </a:xfrm>
        </p:spPr>
        <p:txBody>
          <a:bodyPr>
            <a:noAutofit/>
          </a:bodyPr>
          <a:lstStyle/>
          <a:p>
            <a:r>
              <a:rPr lang="en-US" altLang="en-US" sz="2800" dirty="0" smtClean="0"/>
              <a:t>In Precision Agriculture the objective is to predict the appearance  of plagues, using a group of variables (air and soil temperature, air and soil humidity, velocity of wind, color of the leaf, etc.) allow to apply chemical or physical controls to prevent that the plague grow and destroy the crop. </a:t>
            </a:r>
          </a:p>
          <a:p>
            <a:r>
              <a:rPr lang="en-US" altLang="en-US" sz="2800" dirty="0" smtClean="0"/>
              <a:t>And again, they based their prediction on algorithms that are fed by a sensor network that monitoring in real time the variables in a sector.</a:t>
            </a:r>
            <a:endParaRPr lang="en-US" altLang="en-US" sz="2800" dirty="0" smtClean="0"/>
          </a:p>
        </p:txBody>
      </p:sp>
      <p:sp>
        <p:nvSpPr>
          <p:cNvPr id="14338" name="1 Título"/>
          <p:cNvSpPr>
            <a:spLocks noGrp="1"/>
          </p:cNvSpPr>
          <p:nvPr>
            <p:ph type="title"/>
          </p:nvPr>
        </p:nvSpPr>
        <p:spPr/>
        <p:txBody>
          <a:bodyPr/>
          <a:lstStyle/>
          <a:p>
            <a:pPr>
              <a:defRPr/>
            </a:pPr>
            <a:r>
              <a:rPr lang="en-US" dirty="0" smtClean="0">
                <a:effectLst>
                  <a:outerShdw blurRad="38100" dist="38100" dir="2700000" algn="tl">
                    <a:srgbClr val="000000">
                      <a:alpha val="43137"/>
                    </a:srgbClr>
                  </a:outerShdw>
                </a:effectLst>
              </a:rPr>
              <a:t>Again, the World is changing</a:t>
            </a: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5366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2 Marcador de contenido"/>
          <p:cNvSpPr>
            <a:spLocks noGrp="1"/>
          </p:cNvSpPr>
          <p:nvPr>
            <p:ph idx="1"/>
          </p:nvPr>
        </p:nvSpPr>
        <p:spPr>
          <a:xfrm>
            <a:off x="457200" y="1600200"/>
            <a:ext cx="8229600" cy="4205288"/>
          </a:xfrm>
        </p:spPr>
        <p:txBody>
          <a:bodyPr>
            <a:noAutofit/>
          </a:bodyPr>
          <a:lstStyle/>
          <a:p>
            <a:r>
              <a:rPr lang="en-US" altLang="en-US" sz="2800" dirty="0" smtClean="0"/>
              <a:t>But in time and frequency, prediction (time series) need good </a:t>
            </a:r>
            <a:r>
              <a:rPr lang="en-US" altLang="en-US" sz="2800" dirty="0" err="1" smtClean="0"/>
              <a:t>timestamping</a:t>
            </a:r>
            <a:r>
              <a:rPr lang="en-US" altLang="en-US" sz="2800" dirty="0" smtClean="0"/>
              <a:t> to correlated all these variables or we will miss important information.</a:t>
            </a:r>
            <a:endParaRPr lang="en-US" altLang="en-US" sz="2800" dirty="0" smtClean="0"/>
          </a:p>
          <a:p>
            <a:r>
              <a:rPr lang="en-US" altLang="en-US" sz="2800" dirty="0" smtClean="0"/>
              <a:t>And we need to ask to ourselves if all the sensor in the monitoring network are synchronized enough to allow their algorithms to work good?</a:t>
            </a:r>
          </a:p>
        </p:txBody>
      </p:sp>
      <p:sp>
        <p:nvSpPr>
          <p:cNvPr id="14338" name="1 Título"/>
          <p:cNvSpPr>
            <a:spLocks noGrp="1"/>
          </p:cNvSpPr>
          <p:nvPr>
            <p:ph type="title"/>
          </p:nvPr>
        </p:nvSpPr>
        <p:spPr/>
        <p:txBody>
          <a:bodyPr>
            <a:normAutofit fontScale="90000"/>
          </a:bodyPr>
          <a:lstStyle/>
          <a:p>
            <a:pPr>
              <a:defRPr/>
            </a:pPr>
            <a:r>
              <a:rPr lang="en-US" dirty="0" smtClean="0">
                <a:effectLst>
                  <a:outerShdw blurRad="38100" dist="38100" dir="2700000" algn="tl">
                    <a:srgbClr val="000000">
                      <a:alpha val="43137"/>
                    </a:srgbClr>
                  </a:outerShdw>
                </a:effectLst>
              </a:rPr>
              <a:t>Time and Frequency </a:t>
            </a:r>
            <a:r>
              <a:rPr lang="en-US" dirty="0" smtClean="0">
                <a:effectLst>
                  <a:outerShdw blurRad="38100" dist="38100" dir="2700000" algn="tl">
                    <a:srgbClr val="000000">
                      <a:alpha val="43137"/>
                    </a:srgbClr>
                  </a:outerShdw>
                </a:effectLst>
              </a:rPr>
              <a:t>metrology and emerging technologies</a:t>
            </a: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9414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2 Marcador de contenido"/>
          <p:cNvSpPr>
            <a:spLocks noGrp="1"/>
          </p:cNvSpPr>
          <p:nvPr>
            <p:ph idx="1"/>
          </p:nvPr>
        </p:nvSpPr>
        <p:spPr>
          <a:xfrm>
            <a:off x="457200" y="1600200"/>
            <a:ext cx="8229600" cy="4205288"/>
          </a:xfrm>
        </p:spPr>
        <p:txBody>
          <a:bodyPr>
            <a:noAutofit/>
          </a:bodyPr>
          <a:lstStyle/>
          <a:p>
            <a:r>
              <a:rPr lang="en-US" altLang="en-US" sz="2800" dirty="0" smtClean="0"/>
              <a:t>How SIM time and frequency laboratories can deal with this new scenario:</a:t>
            </a:r>
            <a:endParaRPr lang="en-US" altLang="en-US" sz="2800" dirty="0" smtClean="0"/>
          </a:p>
          <a:p>
            <a:pPr lvl="1"/>
            <a:r>
              <a:rPr lang="en-US" altLang="en-US" sz="2800" dirty="0" smtClean="0"/>
              <a:t>We have good clocks in SIM.</a:t>
            </a:r>
          </a:p>
          <a:p>
            <a:pPr lvl="1"/>
            <a:r>
              <a:rPr lang="en-US" altLang="en-US" sz="2800" dirty="0" smtClean="0"/>
              <a:t>Our calibration capabilities are evolving fast enough to calibrate all kind of devices.</a:t>
            </a:r>
          </a:p>
          <a:p>
            <a:pPr lvl="1"/>
            <a:r>
              <a:rPr lang="en-US" altLang="en-US" sz="2800" dirty="0" smtClean="0"/>
              <a:t>Some NMI and I+D institutes are using their knowledge and are cooperating to construct new devices to measure variables of nature.</a:t>
            </a:r>
            <a:endParaRPr lang="en-US" altLang="en-US" sz="2800" dirty="0"/>
          </a:p>
          <a:p>
            <a:pPr lvl="1"/>
            <a:endParaRPr lang="en-US" altLang="en-US" sz="2800" dirty="0" smtClean="0"/>
          </a:p>
        </p:txBody>
      </p:sp>
      <p:sp>
        <p:nvSpPr>
          <p:cNvPr id="14338" name="1 Título"/>
          <p:cNvSpPr>
            <a:spLocks noGrp="1"/>
          </p:cNvSpPr>
          <p:nvPr>
            <p:ph type="title"/>
          </p:nvPr>
        </p:nvSpPr>
        <p:spPr/>
        <p:txBody>
          <a:bodyPr>
            <a:normAutofit fontScale="90000"/>
          </a:bodyPr>
          <a:lstStyle/>
          <a:p>
            <a:pPr>
              <a:defRPr/>
            </a:pPr>
            <a:r>
              <a:rPr lang="en-US" dirty="0" smtClean="0">
                <a:effectLst>
                  <a:outerShdw blurRad="38100" dist="38100" dir="2700000" algn="tl">
                    <a:srgbClr val="000000">
                      <a:alpha val="43137"/>
                    </a:srgbClr>
                  </a:outerShdw>
                </a:effectLst>
              </a:rPr>
              <a:t>Time and Frequency </a:t>
            </a:r>
            <a:r>
              <a:rPr lang="en-US" dirty="0" smtClean="0">
                <a:effectLst>
                  <a:outerShdw blurRad="38100" dist="38100" dir="2700000" algn="tl">
                    <a:srgbClr val="000000">
                      <a:alpha val="43137"/>
                    </a:srgbClr>
                  </a:outerShdw>
                </a:effectLst>
              </a:rPr>
              <a:t>metrology and emerging technologies</a:t>
            </a: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7199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2 Marcador de contenido"/>
          <p:cNvSpPr>
            <a:spLocks noGrp="1"/>
          </p:cNvSpPr>
          <p:nvPr>
            <p:ph idx="1"/>
          </p:nvPr>
        </p:nvSpPr>
        <p:spPr>
          <a:xfrm>
            <a:off x="457200" y="1600200"/>
            <a:ext cx="8229600" cy="4205288"/>
          </a:xfrm>
        </p:spPr>
        <p:txBody>
          <a:bodyPr>
            <a:noAutofit/>
          </a:bodyPr>
          <a:lstStyle/>
          <a:p>
            <a:r>
              <a:rPr lang="en-US" altLang="en-US" sz="2800" dirty="0" smtClean="0"/>
              <a:t>But our dissemination capabilities are falling behind with the needs of the society and productive sectors.</a:t>
            </a:r>
          </a:p>
          <a:p>
            <a:pPr lvl="1"/>
            <a:r>
              <a:rPr lang="en-US" altLang="en-US" sz="2800" dirty="0" smtClean="0"/>
              <a:t>Power transmission sector.</a:t>
            </a:r>
          </a:p>
          <a:p>
            <a:pPr lvl="1"/>
            <a:r>
              <a:rPr lang="en-US" altLang="en-US" sz="2800" dirty="0" smtClean="0"/>
              <a:t>Financial sector.</a:t>
            </a:r>
          </a:p>
          <a:p>
            <a:pPr lvl="1"/>
            <a:r>
              <a:rPr lang="en-US" altLang="en-US" sz="2800" dirty="0" smtClean="0"/>
              <a:t>Climate and environmental science.</a:t>
            </a:r>
          </a:p>
          <a:p>
            <a:pPr lvl="1"/>
            <a:r>
              <a:rPr lang="en-US" altLang="en-US" sz="2800" dirty="0" smtClean="0"/>
              <a:t>Logistic and transport sector.</a:t>
            </a:r>
          </a:p>
        </p:txBody>
      </p:sp>
      <p:sp>
        <p:nvSpPr>
          <p:cNvPr id="14338" name="1 Título"/>
          <p:cNvSpPr>
            <a:spLocks noGrp="1"/>
          </p:cNvSpPr>
          <p:nvPr>
            <p:ph type="title"/>
          </p:nvPr>
        </p:nvSpPr>
        <p:spPr/>
        <p:txBody>
          <a:bodyPr>
            <a:normAutofit fontScale="90000"/>
          </a:bodyPr>
          <a:lstStyle/>
          <a:p>
            <a:pPr>
              <a:defRPr/>
            </a:pPr>
            <a:r>
              <a:rPr lang="en-US" dirty="0" smtClean="0">
                <a:effectLst>
                  <a:outerShdw blurRad="38100" dist="38100" dir="2700000" algn="tl">
                    <a:srgbClr val="000000">
                      <a:alpha val="43137"/>
                    </a:srgbClr>
                  </a:outerShdw>
                </a:effectLst>
              </a:rPr>
              <a:t>Time and Frequency </a:t>
            </a:r>
            <a:r>
              <a:rPr lang="en-US" dirty="0" smtClean="0">
                <a:effectLst>
                  <a:outerShdw blurRad="38100" dist="38100" dir="2700000" algn="tl">
                    <a:srgbClr val="000000">
                      <a:alpha val="43137"/>
                    </a:srgbClr>
                  </a:outerShdw>
                </a:effectLst>
              </a:rPr>
              <a:t>metrology and emerging technologies</a:t>
            </a: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8401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2 Marcador de contenido"/>
          <p:cNvSpPr>
            <a:spLocks noGrp="1"/>
          </p:cNvSpPr>
          <p:nvPr>
            <p:ph idx="1"/>
          </p:nvPr>
        </p:nvSpPr>
        <p:spPr>
          <a:xfrm>
            <a:off x="457200" y="1600200"/>
            <a:ext cx="8229600" cy="4205288"/>
          </a:xfrm>
        </p:spPr>
        <p:txBody>
          <a:bodyPr>
            <a:noAutofit/>
          </a:bodyPr>
          <a:lstStyle/>
          <a:p>
            <a:r>
              <a:rPr lang="en-US" altLang="en-US" sz="2800" dirty="0" smtClean="0"/>
              <a:t>How SIM time and frequency laboratories can deal with this new scenario:</a:t>
            </a:r>
            <a:endParaRPr lang="en-US" altLang="en-US" sz="2800" dirty="0" smtClean="0"/>
          </a:p>
          <a:p>
            <a:pPr lvl="1"/>
            <a:r>
              <a:rPr lang="en-US" altLang="en-US" sz="2800" dirty="0" smtClean="0"/>
              <a:t>We have good clocks in SIM.</a:t>
            </a:r>
          </a:p>
          <a:p>
            <a:pPr lvl="1"/>
            <a:r>
              <a:rPr lang="en-US" altLang="en-US" sz="2800" dirty="0" smtClean="0"/>
              <a:t>Our calibration capabilities are evolving fast enough to calibrate all kind of devices.</a:t>
            </a:r>
          </a:p>
          <a:p>
            <a:pPr lvl="1"/>
            <a:r>
              <a:rPr lang="en-US" altLang="en-US" sz="2800" dirty="0" smtClean="0"/>
              <a:t>But our dissemination capabilities are falling behind with the needs of the society and productive sectors. </a:t>
            </a:r>
          </a:p>
        </p:txBody>
      </p:sp>
      <p:sp>
        <p:nvSpPr>
          <p:cNvPr id="14338" name="1 Título"/>
          <p:cNvSpPr>
            <a:spLocks noGrp="1"/>
          </p:cNvSpPr>
          <p:nvPr>
            <p:ph type="title"/>
          </p:nvPr>
        </p:nvSpPr>
        <p:spPr/>
        <p:txBody>
          <a:bodyPr>
            <a:normAutofit fontScale="90000"/>
          </a:bodyPr>
          <a:lstStyle/>
          <a:p>
            <a:pPr>
              <a:defRPr/>
            </a:pPr>
            <a:r>
              <a:rPr lang="en-US" dirty="0" smtClean="0">
                <a:effectLst>
                  <a:outerShdw blurRad="38100" dist="38100" dir="2700000" algn="tl">
                    <a:srgbClr val="000000">
                      <a:alpha val="43137"/>
                    </a:srgbClr>
                  </a:outerShdw>
                </a:effectLst>
              </a:rPr>
              <a:t>Time and Frequency </a:t>
            </a:r>
            <a:r>
              <a:rPr lang="en-US" dirty="0" smtClean="0">
                <a:effectLst>
                  <a:outerShdw blurRad="38100" dist="38100" dir="2700000" algn="tl">
                    <a:srgbClr val="000000">
                      <a:alpha val="43137"/>
                    </a:srgbClr>
                  </a:outerShdw>
                </a:effectLst>
              </a:rPr>
              <a:t>metrology and emerging technologies</a:t>
            </a: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944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2 Marcador de contenido"/>
          <p:cNvSpPr>
            <a:spLocks noGrp="1"/>
          </p:cNvSpPr>
          <p:nvPr>
            <p:ph idx="1"/>
          </p:nvPr>
        </p:nvSpPr>
        <p:spPr>
          <a:xfrm>
            <a:off x="457200" y="1600200"/>
            <a:ext cx="8229600" cy="4205288"/>
          </a:xfrm>
        </p:spPr>
        <p:txBody>
          <a:bodyPr>
            <a:noAutofit/>
          </a:bodyPr>
          <a:lstStyle/>
          <a:p>
            <a:r>
              <a:rPr lang="en-US" altLang="en-US" sz="2800" dirty="0" smtClean="0"/>
              <a:t>SIM wants that the all working group works in:</a:t>
            </a:r>
          </a:p>
          <a:p>
            <a:pPr lvl="1"/>
            <a:r>
              <a:rPr lang="en-US" altLang="en-US" sz="2800" dirty="0" smtClean="0"/>
              <a:t>Develop metrology for innovation: solutions in emerging technology (advanced manufacturing, nanotechnology, biotechnology, etc.)</a:t>
            </a:r>
          </a:p>
          <a:p>
            <a:pPr lvl="1"/>
            <a:r>
              <a:rPr lang="en-US" altLang="en-US" sz="2800" dirty="0" smtClean="0"/>
              <a:t>Develop metrology for a Sustainable Development: support the development of metrology needs for Renewable Energies, Energy Efficiency, Climate Science, biodiversity and Green Economy.</a:t>
            </a:r>
          </a:p>
        </p:txBody>
      </p:sp>
      <p:sp>
        <p:nvSpPr>
          <p:cNvPr id="14338" name="1 Título"/>
          <p:cNvSpPr>
            <a:spLocks noGrp="1"/>
          </p:cNvSpPr>
          <p:nvPr>
            <p:ph type="title"/>
          </p:nvPr>
        </p:nvSpPr>
        <p:spPr/>
        <p:txBody>
          <a:bodyPr>
            <a:normAutofit fontScale="90000"/>
          </a:bodyPr>
          <a:lstStyle/>
          <a:p>
            <a:pPr>
              <a:defRPr/>
            </a:pPr>
            <a:r>
              <a:rPr lang="en-US" dirty="0" smtClean="0">
                <a:effectLst>
                  <a:outerShdw blurRad="38100" dist="38100" dir="2700000" algn="tl">
                    <a:srgbClr val="000000">
                      <a:alpha val="43137"/>
                    </a:srgbClr>
                  </a:outerShdw>
                </a:effectLst>
              </a:rPr>
              <a:t>What SIM want from our working group</a:t>
            </a:r>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56901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4067</TotalTime>
  <Words>655</Words>
  <Application>Microsoft Office PowerPoint</Application>
  <PresentationFormat>Presentación en pantalla (4:3)</PresentationFormat>
  <Paragraphs>52</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Calibri</vt:lpstr>
      <vt:lpstr>Concurrencia</vt:lpstr>
      <vt:lpstr>Introduction to Emerging Technologies</vt:lpstr>
      <vt:lpstr>Again, the World is changing</vt:lpstr>
      <vt:lpstr>Again, the World is changing</vt:lpstr>
      <vt:lpstr>Again, the World is changing</vt:lpstr>
      <vt:lpstr>Time and Frequency metrology and emerging technologies</vt:lpstr>
      <vt:lpstr>Time and Frequency metrology and emerging technologies</vt:lpstr>
      <vt:lpstr>Time and Frequency metrology and emerging technologies</vt:lpstr>
      <vt:lpstr>Time and Frequency metrology and emerging technologies</vt:lpstr>
      <vt:lpstr>What SIM want from our working group</vt:lpstr>
      <vt:lpstr>What SIM want from our working group</vt:lpstr>
      <vt:lpstr>What SIM want from our working group</vt:lpstr>
      <vt:lpstr>Thanks rsolis@cenamep.org.pa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and Frequency Metrology: Fundamental concepts in Time and Frequency metrology</dc:title>
  <dc:creator>Raúl Fernando Solís Betancur</dc:creator>
  <cp:lastModifiedBy>Raul Solis</cp:lastModifiedBy>
  <cp:revision>364</cp:revision>
  <dcterms:created xsi:type="dcterms:W3CDTF">2013-09-23T19:38:20Z</dcterms:created>
  <dcterms:modified xsi:type="dcterms:W3CDTF">2017-10-25T06:16:14Z</dcterms:modified>
</cp:coreProperties>
</file>